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306" r:id="rId3"/>
    <p:sldId id="297" r:id="rId4"/>
    <p:sldId id="307" r:id="rId5"/>
    <p:sldId id="308" r:id="rId6"/>
    <p:sldId id="309" r:id="rId7"/>
    <p:sldId id="310" r:id="rId8"/>
    <p:sldId id="318" r:id="rId9"/>
    <p:sldId id="319" r:id="rId10"/>
    <p:sldId id="320" r:id="rId11"/>
    <p:sldId id="322" r:id="rId12"/>
    <p:sldId id="328" r:id="rId13"/>
    <p:sldId id="329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</a:t>
            </a:r>
            <a:r>
              <a:rPr lang="en-US" baseline="0" dirty="0"/>
              <a:t> what </a:t>
            </a:r>
            <a:r>
              <a:rPr lang="en-US" b="1" baseline="0" dirty="0" err="1"/>
              <a:t>href</a:t>
            </a:r>
            <a:r>
              <a:rPr lang="en-US" baseline="0" dirty="0"/>
              <a:t> does – it tells the link where to go when clicked!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</a:t>
            </a:r>
            <a:r>
              <a:rPr lang="en-US" baseline="0" dirty="0"/>
              <a:t> each part of the attribute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the </a:t>
            </a:r>
            <a:r>
              <a:rPr lang="en-US" dirty="0" err="1"/>
              <a:t>Repl</a:t>
            </a:r>
            <a:r>
              <a:rPr lang="en-US" dirty="0"/>
              <a:t> to show attributes in action. Uncomment the commented lines of code to display</a:t>
            </a:r>
            <a:r>
              <a:rPr lang="en-US" baseline="0" dirty="0"/>
              <a:t> them. You should be able to use </a:t>
            </a:r>
            <a:r>
              <a:rPr lang="en-US" b="1" baseline="0" dirty="0"/>
              <a:t>Ctrl</a:t>
            </a:r>
            <a:r>
              <a:rPr lang="en-US" baseline="0" dirty="0"/>
              <a:t>+</a:t>
            </a:r>
            <a:r>
              <a:rPr lang="en-US" b="1" baseline="0" dirty="0"/>
              <a:t>/</a:t>
            </a:r>
            <a:r>
              <a:rPr lang="en-US" baseline="0" dirty="0"/>
              <a:t> to comment and uncomment code in </a:t>
            </a:r>
            <a:r>
              <a:rPr lang="en-US" baseline="0" dirty="0" err="1"/>
              <a:t>Repl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if they recognize this character. It’s Link from Zelda!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example of a link – the </a:t>
            </a:r>
            <a:r>
              <a:rPr lang="en-US" b="1" dirty="0"/>
              <a:t>a</a:t>
            </a:r>
            <a:r>
              <a:rPr lang="en-US" b="0" dirty="0"/>
              <a:t> or </a:t>
            </a:r>
            <a:r>
              <a:rPr lang="en-US" b="1" dirty="0"/>
              <a:t>anchor</a:t>
            </a:r>
            <a:r>
              <a:rPr lang="en-US" b="0" dirty="0"/>
              <a:t> element</a:t>
            </a:r>
          </a:p>
          <a:p>
            <a:r>
              <a:rPr lang="en-US" b="0" dirty="0"/>
              <a:t>Have the students guess the answers to these questions – and then reveal the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examples of links. There are also a couple of broken ones – have the students try to figure out what is wrong with those.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2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bonus, show students how it is possible to embed most </a:t>
            </a:r>
            <a:r>
              <a:rPr lang="en-US" dirty="0" err="1"/>
              <a:t>youtube</a:t>
            </a:r>
            <a:r>
              <a:rPr lang="en-US" dirty="0"/>
              <a:t> videos on their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an example of a website that contains an embedded YouTube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6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September 19,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September 19,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September 19,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mLco5w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jh37mtd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um3a0np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More HTML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565084" cy="553998"/>
          </a:xfrm>
        </p:spPr>
        <p:txBody>
          <a:bodyPr/>
          <a:lstStyle/>
          <a:p>
            <a:r>
              <a:rPr lang="en-US"/>
              <a:t>Introduction to Web </a:t>
            </a:r>
            <a:r>
              <a:rPr lang="en-US" dirty="0"/>
              <a:t>development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E717-9105-4834-A3F7-6A1B5936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 a link in html – </a:t>
            </a:r>
            <a:r>
              <a:rPr lang="en-US" sz="4400" cap="none" dirty="0">
                <a:solidFill>
                  <a:srgbClr val="FF8300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2F52-0B9B-4D0B-A510-B2A7761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7300"/>
            <a:ext cx="11430000" cy="685799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"http://google.com"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06378-7016-4AAA-8F6A-310AB700C269}"/>
              </a:ext>
            </a:extLst>
          </p:cNvPr>
          <p:cNvSpPr/>
          <p:nvPr/>
        </p:nvSpPr>
        <p:spPr bwMode="auto">
          <a:xfrm>
            <a:off x="381000" y="2057400"/>
            <a:ext cx="5257800" cy="1943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Where will this link go?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http://google.com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42AAB-B92E-465C-B4C9-25AD1C6C514C}"/>
              </a:ext>
            </a:extLst>
          </p:cNvPr>
          <p:cNvSpPr/>
          <p:nvPr/>
        </p:nvSpPr>
        <p:spPr bwMode="auto">
          <a:xfrm>
            <a:off x="6781800" y="2285999"/>
            <a:ext cx="4914900" cy="194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the link say?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84F7C-540F-461F-BEC9-C278843DC2B3}"/>
              </a:ext>
            </a:extLst>
          </p:cNvPr>
          <p:cNvSpPr/>
          <p:nvPr/>
        </p:nvSpPr>
        <p:spPr bwMode="auto">
          <a:xfrm>
            <a:off x="952501" y="4278794"/>
            <a:ext cx="4914900" cy="1943100"/>
          </a:xfrm>
          <a:prstGeom prst="rect">
            <a:avLst/>
          </a:prstGeom>
          <a:solidFill>
            <a:srgbClr val="FF8300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attribute?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DE43-18C4-4786-BBB8-89D5AAB8B443}"/>
              </a:ext>
            </a:extLst>
          </p:cNvPr>
          <p:cNvSpPr/>
          <p:nvPr/>
        </p:nvSpPr>
        <p:spPr bwMode="auto">
          <a:xfrm>
            <a:off x="6324600" y="4571999"/>
            <a:ext cx="5029200" cy="1943100"/>
          </a:xfrm>
          <a:prstGeom prst="rect">
            <a:avLst/>
          </a:prstGeom>
          <a:solidFill>
            <a:srgbClr val="E95EBE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tag name?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58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https://jsfiddle.net/mLco5wre/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179255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C1F1-18B7-48B0-804D-A1B3BE3A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Embedding </a:t>
            </a:r>
            <a:r>
              <a:rPr lang="en-US" dirty="0" err="1"/>
              <a:t>youtube</a:t>
            </a:r>
            <a:r>
              <a:rPr lang="en-US" dirty="0"/>
              <a:t>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02D0-541A-4373-94D3-A161A347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715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Copy an </a:t>
            </a:r>
            <a:r>
              <a:rPr lang="en-US" b="1" dirty="0">
                <a:latin typeface="Consolas" panose="020B0609020204030204" pitchFamily="49" charset="0"/>
              </a:rPr>
              <a:t>iframe</a:t>
            </a:r>
            <a:r>
              <a:rPr lang="en-US" dirty="0"/>
              <a:t> element from YouTube, and paste it into your HTML!</a:t>
            </a:r>
          </a:p>
        </p:txBody>
      </p:sp>
      <p:pic>
        <p:nvPicPr>
          <p:cNvPr id="5" name="Picture 4" descr="SHARE - Embed - COPY">
            <a:extLst>
              <a:ext uri="{FF2B5EF4-FFF2-40B4-BE49-F238E27FC236}">
                <a16:creationId xmlns:a16="http://schemas.microsoft.com/office/drawing/2014/main" id="{34FE62D6-0413-44C8-9227-74F200D8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200"/>
            <a:ext cx="10096500" cy="512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07CFA-26CD-47C4-8AD1-8B7FD2F95FC7}"/>
              </a:ext>
            </a:extLst>
          </p:cNvPr>
          <p:cNvSpPr txBox="1"/>
          <p:nvPr/>
        </p:nvSpPr>
        <p:spPr>
          <a:xfrm>
            <a:off x="3924300" y="1629168"/>
            <a:ext cx="4343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SHARE – Embed - COPY</a:t>
            </a:r>
          </a:p>
        </p:txBody>
      </p:sp>
    </p:spTree>
    <p:extLst>
      <p:ext uri="{BB962C8B-B14F-4D97-AF65-F5344CB8AC3E}">
        <p14:creationId xmlns:p14="http://schemas.microsoft.com/office/powerpoint/2010/main" val="985579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</a:t>
            </a:r>
            <a:r>
              <a:rPr lang="en-US" dirty="0" err="1"/>
              <a:t>Youtube</a:t>
            </a:r>
            <a:r>
              <a:rPr lang="en-US" dirty="0"/>
              <a:t> Video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https://jsfiddle.net/jh37mtd5/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620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E63D5-5734-4B62-93E0-EAA8B40AE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09254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Attributes</a:t>
            </a:r>
          </a:p>
          <a:p>
            <a:r>
              <a:rPr lang="en-US" dirty="0"/>
              <a:t>HTML Links</a:t>
            </a:r>
          </a:p>
        </p:txBody>
      </p:sp>
    </p:spTree>
    <p:extLst>
      <p:ext uri="{BB962C8B-B14F-4D97-AF65-F5344CB8AC3E}">
        <p14:creationId xmlns:p14="http://schemas.microsoft.com/office/powerpoint/2010/main" val="35117872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pic>
        <p:nvPicPr>
          <p:cNvPr id="1030" name="Picture 6" descr="Image result for rpg attribu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0"/>
          <a:stretch/>
        </p:blipFill>
        <p:spPr bwMode="auto">
          <a:xfrm>
            <a:off x="5181600" y="-6145"/>
            <a:ext cx="7086600" cy="68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example: The image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315700" cy="1714500"/>
          </a:xfrm>
        </p:spPr>
        <p:txBody>
          <a:bodyPr>
            <a:normAutofit fontScale="92500"/>
          </a:bodyPr>
          <a:lstStyle/>
          <a:p>
            <a:pPr marL="57150" indent="0" algn="ctr">
              <a:buNone/>
            </a:pPr>
            <a:endParaRPr lang="en-US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"http://google.com/dog.jpg"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95500" y="1815878"/>
            <a:ext cx="9029700" cy="685800"/>
          </a:xfrm>
          <a:prstGeom prst="rect">
            <a:avLst/>
          </a:prstGeom>
          <a:solidFill>
            <a:schemeClr val="accent2">
              <a:alpha val="10000"/>
            </a:schemeClr>
          </a:solidFill>
          <a:ln w="412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045148"/>
            <a:ext cx="6465553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Q:</a:t>
            </a:r>
            <a:r>
              <a:rPr lang="en-US" sz="4000" dirty="0">
                <a:solidFill>
                  <a:schemeClr val="accent6"/>
                </a:solidFill>
              </a:rPr>
              <a:t> What does 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4457700"/>
            <a:ext cx="1143000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A: </a:t>
            </a:r>
            <a:r>
              <a:rPr lang="en-US" sz="4000" dirty="0">
                <a:solidFill>
                  <a:schemeClr val="accent6"/>
                </a:solidFill>
              </a:rPr>
              <a:t>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i="1" dirty="0">
                <a:solidFill>
                  <a:schemeClr val="accent6"/>
                </a:solidFill>
              </a:rPr>
              <a:t>attribute</a:t>
            </a:r>
            <a:r>
              <a:rPr lang="en-US" sz="4000" dirty="0">
                <a:solidFill>
                  <a:schemeClr val="accent6"/>
                </a:solidFill>
              </a:rPr>
              <a:t> tells the website which image to show on the page</a:t>
            </a:r>
          </a:p>
        </p:txBody>
      </p:sp>
    </p:spTree>
    <p:extLst>
      <p:ext uri="{BB962C8B-B14F-4D97-AF65-F5344CB8AC3E}">
        <p14:creationId xmlns:p14="http://schemas.microsoft.com/office/powerpoint/2010/main" val="288920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Attributes add extra information to HTML elements</a:t>
            </a:r>
          </a:p>
          <a:p>
            <a:pPr lvl="1"/>
            <a:r>
              <a:rPr lang="en-US" sz="2800" dirty="0"/>
              <a:t>They change what an element does</a:t>
            </a:r>
          </a:p>
          <a:p>
            <a:pPr lvl="1"/>
            <a:endParaRPr lang="en-US" dirty="0"/>
          </a:p>
          <a:p>
            <a:r>
              <a:rPr lang="en-US" sz="3200" dirty="0"/>
              <a:t>Attributes go inside of the </a:t>
            </a:r>
            <a:r>
              <a:rPr lang="en-US" sz="3200" i="1" dirty="0"/>
              <a:t>opening tag</a:t>
            </a:r>
            <a:r>
              <a:rPr lang="en-US" sz="3200" dirty="0"/>
              <a:t> of an HTML element</a:t>
            </a:r>
          </a:p>
          <a:p>
            <a:pPr marL="57150" indent="0">
              <a:buNone/>
            </a:pPr>
            <a:endParaRPr lang="en-US" dirty="0"/>
          </a:p>
          <a:p>
            <a:pPr marL="57150" indent="0" algn="ctr">
              <a:buNone/>
            </a:pP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5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"picture.jpg"</a:t>
            </a: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Attribute name</a:t>
            </a:r>
            <a:r>
              <a:rPr lang="en-US" sz="3200" dirty="0"/>
              <a:t>, equals sign, </a:t>
            </a:r>
            <a:r>
              <a:rPr lang="en-US" sz="3200" dirty="0">
                <a:solidFill>
                  <a:srgbClr val="0070C0"/>
                </a:solidFill>
              </a:rPr>
              <a:t>quotation marks, attribute value</a:t>
            </a:r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"dog.png"</a:t>
            </a: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0">
              <a:buClr>
                <a:srgbClr val="98989A"/>
              </a:buClr>
            </a:pPr>
            <a:endParaRPr lang="en-US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name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endParaRPr lang="en-US" sz="4800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value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dog.png</a:t>
            </a:r>
            <a:endParaRPr lang="en-US" sz="4800" dirty="0">
              <a:solidFill>
                <a:srgbClr val="56565A"/>
              </a:solidFill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3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https://jsfiddle.net/um3a0nph/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90688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</a:t>
            </a:r>
          </a:p>
        </p:txBody>
      </p:sp>
      <p:pic>
        <p:nvPicPr>
          <p:cNvPr id="1026" name="Picture 2" descr="Fighters | Super Smash Bros. Ultimate for the Nintendo Switch System |  Official Site">
            <a:extLst>
              <a:ext uri="{FF2B5EF4-FFF2-40B4-BE49-F238E27FC236}">
                <a16:creationId xmlns:a16="http://schemas.microsoft.com/office/drawing/2014/main" id="{31900031-4114-4EE4-94AD-BA6E57AA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643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BD39B-FF92-4DDC-9E2B-43E91B9E00B2}"/>
              </a:ext>
            </a:extLst>
          </p:cNvPr>
          <p:cNvSpPr/>
          <p:nvPr/>
        </p:nvSpPr>
        <p:spPr bwMode="auto">
          <a:xfrm>
            <a:off x="266700" y="2971800"/>
            <a:ext cx="33147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57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EC6C-5140-430B-854A-C2242DA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link on a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8A46-F4B2-4BFC-839C-AD6FF500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11430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200" dirty="0"/>
              <a:t>In a website, a hyperlink (or </a:t>
            </a:r>
            <a:r>
              <a:rPr lang="en-US" sz="3200" b="1" dirty="0"/>
              <a:t>link</a:t>
            </a:r>
            <a:r>
              <a:rPr lang="en-US" sz="3200" dirty="0"/>
              <a:t>) is an item like a word or button that points to another location</a:t>
            </a:r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b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85BC10-4D04-4778-A637-3620F6D3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71889"/>
            <a:ext cx="8686801" cy="3812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3D48A-18A4-4735-82BE-C4F3DD0DE42C}"/>
              </a:ext>
            </a:extLst>
          </p:cNvPr>
          <p:cNvSpPr/>
          <p:nvPr/>
        </p:nvSpPr>
        <p:spPr bwMode="auto">
          <a:xfrm>
            <a:off x="9296400" y="1143000"/>
            <a:ext cx="2514600" cy="4941798"/>
          </a:xfrm>
          <a:prstGeom prst="rect">
            <a:avLst/>
          </a:prstGeom>
          <a:solidFill>
            <a:srgbClr val="E95EBE"/>
          </a:solidFill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What is a URL?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URL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is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address that is used to locate resources on the web</a:t>
            </a:r>
            <a:endParaRPr lang="en-US" sz="3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58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470</Words>
  <Application>Microsoft Office PowerPoint</Application>
  <PresentationFormat>Widescreen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</vt:lpstr>
      <vt:lpstr>Arial Black</vt:lpstr>
      <vt:lpstr>Calibri</vt:lpstr>
      <vt:lpstr>Consolas</vt:lpstr>
      <vt:lpstr>Segoe UI</vt:lpstr>
      <vt:lpstr>Wingdings</vt:lpstr>
      <vt:lpstr>Hyland 2019</vt:lpstr>
      <vt:lpstr>More HTML Elements</vt:lpstr>
      <vt:lpstr>Agenda</vt:lpstr>
      <vt:lpstr>HTML Attributes</vt:lpstr>
      <vt:lpstr>Attribute example: The image element</vt:lpstr>
      <vt:lpstr>What are attributes?</vt:lpstr>
      <vt:lpstr>Mini-quiz</vt:lpstr>
      <vt:lpstr>Attributes Examples</vt:lpstr>
      <vt:lpstr>HTML Links</vt:lpstr>
      <vt:lpstr>What is a link on a website?</vt:lpstr>
      <vt:lpstr>How to make a link in html – a element</vt:lpstr>
      <vt:lpstr>Link Examples</vt:lpstr>
      <vt:lpstr>BONUS: Embedding youtube videos</vt:lpstr>
      <vt:lpstr>Embedded Youtube Video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114</cp:revision>
  <dcterms:created xsi:type="dcterms:W3CDTF">2019-03-11T04:04:09Z</dcterms:created>
  <dcterms:modified xsi:type="dcterms:W3CDTF">2024-09-19T15:57:14Z</dcterms:modified>
</cp:coreProperties>
</file>